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972800" cy="15544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38">
          <p15:clr>
            <a:srgbClr val="A4A3A4"/>
          </p15:clr>
        </p15:guide>
        <p15:guide id="2" pos="4066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x7GjN094sZyfcFNoRTwcP7a1l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10CE7-E804-49D3-ABC2-54CC0E47A2A1}" v="1" dt="2021-12-05T12:26:10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80" y="-740"/>
      </p:cViewPr>
      <p:guideLst>
        <p:guide orient="horz" pos="3338"/>
        <p:guide pos="40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iden, Fern (SS)" userId="d716eaf7-1ad9-47bf-9d33-71b5826a511d" providerId="ADAL" clId="{13810CE7-E804-49D3-ABC2-54CC0E47A2A1}"/>
    <pc:docChg chg="custSel modSld">
      <pc:chgData name="Seiden, Fern (SS)" userId="d716eaf7-1ad9-47bf-9d33-71b5826a511d" providerId="ADAL" clId="{13810CE7-E804-49D3-ABC2-54CC0E47A2A1}" dt="2021-12-05T12:28:50.179" v="35" actId="313"/>
      <pc:docMkLst>
        <pc:docMk/>
      </pc:docMkLst>
      <pc:sldChg chg="modSp mod">
        <pc:chgData name="Seiden, Fern (SS)" userId="d716eaf7-1ad9-47bf-9d33-71b5826a511d" providerId="ADAL" clId="{13810CE7-E804-49D3-ABC2-54CC0E47A2A1}" dt="2021-12-05T12:28:50.179" v="35" actId="313"/>
        <pc:sldMkLst>
          <pc:docMk/>
          <pc:sldMk cId="0" sldId="257"/>
        </pc:sldMkLst>
        <pc:spChg chg="mod">
          <ac:chgData name="Seiden, Fern (SS)" userId="d716eaf7-1ad9-47bf-9d33-71b5826a511d" providerId="ADAL" clId="{13810CE7-E804-49D3-ABC2-54CC0E47A2A1}" dt="2021-12-05T12:28:50.179" v="35" actId="313"/>
          <ac:spMkLst>
            <pc:docMk/>
            <pc:sldMk cId="0" sldId="257"/>
            <ac:spMk id="1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957254" y="161246"/>
            <a:ext cx="6994670" cy="11618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6289807" y="3493795"/>
            <a:ext cx="9043266" cy="2904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373096" y="696807"/>
            <a:ext cx="9043266" cy="8498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968189" y="3292475"/>
            <a:ext cx="10972800" cy="2271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936379" y="6005949"/>
            <a:ext cx="9036424" cy="2708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45460" y="2473040"/>
            <a:ext cx="11618258" cy="699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1019736" y="6810671"/>
            <a:ext cx="10972800" cy="210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1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1019736" y="4492199"/>
            <a:ext cx="10972800" cy="2318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45459" y="2473040"/>
            <a:ext cx="5701553" cy="699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562166" y="2473040"/>
            <a:ext cx="5701553" cy="699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45460" y="2372451"/>
            <a:ext cx="5703794" cy="988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45460" y="3361171"/>
            <a:ext cx="5703794" cy="610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557690" y="2372451"/>
            <a:ext cx="5706035" cy="988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557690" y="3361171"/>
            <a:ext cx="5706035" cy="610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645461" y="421988"/>
            <a:ext cx="4247030" cy="179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047130" y="421990"/>
            <a:ext cx="7216589" cy="90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645461" y="2217888"/>
            <a:ext cx="4247030" cy="7249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2530289" y="7419113"/>
            <a:ext cx="7745506" cy="87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2530289" y="947018"/>
            <a:ext cx="7745506" cy="6359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2530289" y="8294979"/>
            <a:ext cx="7745506" cy="124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45460" y="424443"/>
            <a:ext cx="11618258" cy="1766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645460" y="2473040"/>
            <a:ext cx="11618258" cy="699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645458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410636" y="9823454"/>
            <a:ext cx="4087906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9251576" y="9823454"/>
            <a:ext cx="3012142" cy="56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rontdooragency.org/" TargetMode="External"/><Relationship Id="rId13" Type="http://schemas.openxmlformats.org/officeDocument/2006/relationships/hyperlink" Target="http://www.nsk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aypointnh.org/" TargetMode="External"/><Relationship Id="rId12" Type="http://schemas.openxmlformats.org/officeDocument/2006/relationships/hyperlink" Target="http://www.stjames-umchurch.org/" TargetMode="External"/><Relationship Id="rId17" Type="http://schemas.openxmlformats.org/officeDocument/2006/relationships/hyperlink" Target="https://www.sau26.org/Domain/976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nitedway.nashua.org/" TargetMode="External"/><Relationship Id="rId11" Type="http://schemas.openxmlformats.org/officeDocument/2006/relationships/hyperlink" Target="http://www.cc-nh.org/" TargetMode="External"/><Relationship Id="rId5" Type="http://schemas.openxmlformats.org/officeDocument/2006/relationships/hyperlink" Target="mailto:info@thewayhomenh.org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://www.home4hope.com/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hope@harborcarenh.org" TargetMode="Externa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4CC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l="11691" r="13833" b="57832"/>
          <a:stretch/>
        </p:blipFill>
        <p:spPr>
          <a:xfrm>
            <a:off x="0" y="11176715"/>
            <a:ext cx="10972800" cy="439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91293" y="10898724"/>
            <a:ext cx="2054936" cy="250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6268" y="13395631"/>
            <a:ext cx="1382767" cy="16863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" name="Google Shape;87;p1"/>
          <p:cNvGrpSpPr/>
          <p:nvPr/>
        </p:nvGrpSpPr>
        <p:grpSpPr>
          <a:xfrm>
            <a:off x="1553532" y="2106781"/>
            <a:ext cx="7775971" cy="9336086"/>
            <a:chOff x="0" y="-108895"/>
            <a:chExt cx="8664191" cy="10286043"/>
          </a:xfrm>
        </p:grpSpPr>
        <p:sp>
          <p:nvSpPr>
            <p:cNvPr id="88" name="Google Shape;88;p1"/>
            <p:cNvSpPr txBox="1"/>
            <p:nvPr/>
          </p:nvSpPr>
          <p:spPr>
            <a:xfrm>
              <a:off x="620637" y="-108895"/>
              <a:ext cx="7658323" cy="9325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935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Merrimack Families,</a:t>
              </a:r>
              <a:endParaRPr dirty="0"/>
            </a:p>
            <a:p>
              <a:pPr marL="0" marR="0" lvl="0" indent="0" algn="ctr" rtl="0">
                <a:lnSpc>
                  <a:spcPct val="10935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935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We understand </a:t>
              </a:r>
              <a:r>
                <a:rPr lang="en-US" sz="4000" dirty="0">
                  <a:solidFill>
                    <a:srgbClr val="FFFFFF"/>
                  </a:solidFill>
                </a:rPr>
                <a:t>how hard this season can be.</a:t>
              </a:r>
              <a:r>
                <a:rPr lang="en-US" sz="40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So, whether you or someone you know could use a little extra help this season, we want to connect you to the resources available.  </a:t>
              </a:r>
              <a:endParaRPr dirty="0"/>
            </a:p>
            <a:p>
              <a:pPr marL="0" marR="0" lvl="0" indent="0" algn="just" rtl="0">
                <a:lnSpc>
                  <a:spcPct val="10935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935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Check out the attached community helpers,  including fuel assistance, housing, and mental health support.  </a:t>
              </a:r>
              <a:endParaRPr dirty="0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9547232"/>
              <a:ext cx="8664191" cy="629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7764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30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4584" y="3876846"/>
            <a:ext cx="1143973" cy="1143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4849" y="7365780"/>
            <a:ext cx="813232" cy="813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46916" y="10335885"/>
            <a:ext cx="813232" cy="813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8200" y="544205"/>
            <a:ext cx="1143973" cy="1143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033597" y="6459682"/>
            <a:ext cx="1143973" cy="1143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86984" y="9408335"/>
            <a:ext cx="938719" cy="938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136784" y="3957942"/>
            <a:ext cx="813232" cy="813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 descr="A picture containing text, outdoor, sign&#10;&#10;Description automatically generated"/>
          <p:cNvPicPr preferRelativeResize="0"/>
          <p:nvPr/>
        </p:nvPicPr>
        <p:blipFill rotWithShape="1">
          <a:blip r:embed="rId7">
            <a:alphaModFix amt="49000"/>
          </a:blip>
          <a:srcRect/>
          <a:stretch/>
        </p:blipFill>
        <p:spPr>
          <a:xfrm>
            <a:off x="3812321" y="11564137"/>
            <a:ext cx="3348158" cy="3445205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lt1">
                <a:alpha val="0"/>
              </a:schemeClr>
            </a:outerShdw>
            <a:reflection endPos="0" dist="50800" dir="5400000" sy="-100000" algn="bl" rotWithShape="0"/>
          </a:effectLst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83765" y="13404744"/>
            <a:ext cx="1382767" cy="168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66885" y="10987321"/>
            <a:ext cx="1382767" cy="168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482043" y="152400"/>
            <a:ext cx="1085850" cy="110490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lt1">
                <a:alpha val="0"/>
              </a:schemeClr>
            </a:outerShdw>
            <a:reflection endPos="0" dist="50800" dir="5400000" fadeDir="5400012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4CC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"/>
          <p:cNvPicPr preferRelativeResize="0"/>
          <p:nvPr/>
        </p:nvPicPr>
        <p:blipFill rotWithShape="1">
          <a:blip r:embed="rId3">
            <a:alphaModFix/>
          </a:blip>
          <a:srcRect l="11691" r="13833" b="57832"/>
          <a:stretch/>
        </p:blipFill>
        <p:spPr>
          <a:xfrm>
            <a:off x="33179" y="13210002"/>
            <a:ext cx="10972800" cy="2334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51936" y="13617536"/>
            <a:ext cx="1303195" cy="1589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164" y="14024063"/>
            <a:ext cx="994373" cy="121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/>
          <p:nvPr/>
        </p:nvSpPr>
        <p:spPr>
          <a:xfrm>
            <a:off x="184726" y="2324802"/>
            <a:ext cx="3489000" cy="96924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l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sng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Housing Resources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The Way Home </a:t>
            </a:r>
            <a:endParaRPr sz="1600" b="0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214 Spruce Street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Manchester, NH 03103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(603) 627-3491 office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(603) 644-7949 fax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info@thewayhomenh.org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United Way of Greater Nashua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 Broad Street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 03064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603-882-4011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www.unitedway.nashua.</a:t>
            </a: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WAYPOINT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464 Chestnut Street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Manchester NH  03105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603-518-4000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http://waypointnh.org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600" b="1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Front Door Agency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7 Concord Street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 03060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603-886-2866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www.frontdooragency.org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Harbor Care</a:t>
            </a:r>
            <a:r>
              <a:rPr lang="en-US" sz="160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77 Northeastern Boulevard, Nashua, NH 03062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Phone: 603.882.3616      Email: </a:t>
            </a: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hope@harborcarenh.org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NH Coalition to End Homelessness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Helpline: 1-866- 444- 4211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Visit: </a:t>
            </a: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www.Home4hope.com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3750603" y="2324800"/>
            <a:ext cx="3489000" cy="96924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l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Food and Clothing Resources </a:t>
            </a:r>
            <a:endParaRPr sz="1600" b="1" u="sng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u="sng">
              <a:solidFill>
                <a:srgbClr val="4F6128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New Hampshire Food Bank- Cathloic Charities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 Crown Street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 03060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603-889-9431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www.cc-nh.org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St. James UMC Clothes Closet &amp; Food Pantry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646 Daniel Webster Highway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Merrimack NH 03054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603-424-7459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www.stjames-umchurch.org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Nashua Soup Kitchen 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 Quincy Street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 03060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603-889-7770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www.nsks.org</a:t>
            </a: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The Salvation Army Food Pantry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 Montgomery Ave.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 03060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603-889-5151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Monday – Friday 9am-12pm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Fuel Assistance</a:t>
            </a:r>
            <a:endParaRPr sz="1600" u="sng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Southern NH Services-</a:t>
            </a:r>
            <a:r>
              <a:rPr lang="en-US" sz="160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Fuel assistance and Electrical Discount Program</a:t>
            </a:r>
            <a:endParaRPr sz="1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134 Allds Street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Nashua, NH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603-889-3440</a:t>
            </a: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7316475" y="2324800"/>
            <a:ext cx="3297600" cy="97308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l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Financial Assistance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</a:rPr>
              <a:t>Merrimack Welfare Department</a:t>
            </a:r>
            <a:endParaRPr sz="1600"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Merrimack Town Hall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6 </a:t>
            </a:r>
            <a:r>
              <a:rPr lang="en-US" sz="1600" dirty="0" err="1">
                <a:solidFill>
                  <a:schemeClr val="dk2"/>
                </a:solidFill>
              </a:rPr>
              <a:t>Baboosic</a:t>
            </a:r>
            <a:r>
              <a:rPr lang="en-US" sz="1600" dirty="0">
                <a:solidFill>
                  <a:schemeClr val="dk2"/>
                </a:solidFill>
              </a:rPr>
              <a:t> Lake Rd.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Merrimack, NH 03054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(603)423-8535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Spectrum &amp; Comcast </a:t>
            </a:r>
            <a:r>
              <a:rPr lang="en-US" sz="1600" b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Xfinity</a:t>
            </a:r>
            <a:endParaRPr lang="en-US" sz="1600" b="1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Internet</a:t>
            </a: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subsidies in response to COVID-19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Unemployment Assistance </a:t>
            </a: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Hotline: (603) 271-7700</a:t>
            </a:r>
            <a:endParaRPr sz="16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Support Lines</a:t>
            </a:r>
            <a:endParaRPr sz="1600" b="1" u="sng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</a:rPr>
              <a:t>Greater Nashua Mental Health 24/7 Emergency Mobile Crisis Response Team</a:t>
            </a:r>
            <a:endParaRPr sz="1600"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</a:rPr>
              <a:t>1-800-762-8191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The Family Support Warm Line:</a:t>
            </a:r>
            <a:r>
              <a:rPr lang="en-US" sz="1600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1-800-640-6486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NH Health and Human Services Resource Line </a:t>
            </a:r>
            <a:endParaRPr sz="1600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211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National Association of Mental illness (NAMI) NH INFO </a:t>
            </a:r>
            <a:endParaRPr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nfo@NAMINH.org or call 1-800-242-6264 </a:t>
            </a: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4F6128"/>
                </a:solidFill>
              </a:rPr>
              <a:t>National Suicide Prevention Lifeline</a:t>
            </a:r>
            <a:endParaRPr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1-800-273-8255</a:t>
            </a:r>
            <a:endParaRPr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4F6128"/>
                </a:solidFill>
              </a:rPr>
              <a:t>Bridges Domestic Violence Support</a:t>
            </a:r>
            <a:endParaRPr b="1" dirty="0">
              <a:solidFill>
                <a:srgbClr val="4F6128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603-883-3044</a:t>
            </a:r>
            <a:endParaRPr dirty="0">
              <a:solidFill>
                <a:schemeClr val="dk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2" descr="A picture containing text, outdoor, sign&#10;&#10;Description automatically generated"/>
          <p:cNvPicPr preferRelativeResize="0"/>
          <p:nvPr/>
        </p:nvPicPr>
        <p:blipFill rotWithShape="1">
          <a:blip r:embed="rId14">
            <a:alphaModFix amt="49000"/>
          </a:blip>
          <a:srcRect/>
          <a:stretch/>
        </p:blipFill>
        <p:spPr>
          <a:xfrm>
            <a:off x="4366303" y="13236308"/>
            <a:ext cx="2221062" cy="228544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lt1">
                <a:alpha val="0"/>
              </a:schemeClr>
            </a:outerShdw>
            <a:reflection endPos="0" dist="50800" dir="5400000" sy="-100000" algn="bl" rotWithShape="0"/>
          </a:effectLst>
        </p:spPr>
      </p:pic>
      <p:sp>
        <p:nvSpPr>
          <p:cNvPr id="112" name="Google Shape;112;p2"/>
          <p:cNvSpPr txBox="1"/>
          <p:nvPr/>
        </p:nvSpPr>
        <p:spPr>
          <a:xfrm>
            <a:off x="1227450" y="1356150"/>
            <a:ext cx="9203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515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>
                <a:solidFill>
                  <a:srgbClr val="FFFFFF"/>
                </a:solidFill>
              </a:rPr>
              <a:t>Community Helpers</a:t>
            </a:r>
            <a:endParaRPr sz="700"/>
          </a:p>
        </p:txBody>
      </p:sp>
      <p:pic>
        <p:nvPicPr>
          <p:cNvPr id="113" name="Google Shape;113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84736" y="457245"/>
            <a:ext cx="1494191" cy="1823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4686759" y="-152678"/>
            <a:ext cx="1494193" cy="182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891933" y="333548"/>
            <a:ext cx="1494193" cy="182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880327" y="218760"/>
            <a:ext cx="1062196" cy="129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913644" y="110858"/>
            <a:ext cx="1062196" cy="129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227455" y="-318434"/>
            <a:ext cx="1062196" cy="129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575034" y="121735"/>
            <a:ext cx="1062196" cy="129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39325" y="13042072"/>
            <a:ext cx="1303195" cy="1589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71449" y="13259798"/>
            <a:ext cx="994373" cy="121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E6A610-F85D-47A5-B03D-667A817A816C}"/>
              </a:ext>
            </a:extLst>
          </p:cNvPr>
          <p:cNvSpPr txBox="1"/>
          <p:nvPr/>
        </p:nvSpPr>
        <p:spPr>
          <a:xfrm>
            <a:off x="3276600" y="12303202"/>
            <a:ext cx="425449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Merrimack School District Family Resource Guide: </a:t>
            </a:r>
            <a:r>
              <a:rPr lang="en-US" sz="1800" dirty="0">
                <a:hlinkClick r:id="rId17"/>
              </a:rPr>
              <a:t>https://www.sau26.org/Domain/976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392</Words>
  <Application>Microsoft Office PowerPoint</Application>
  <PresentationFormat>Custom</PresentationFormat>
  <Paragraphs>118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Seiden, Fern (SS)</dc:creator>
  <cp:lastModifiedBy>Seiden, Fern (SS)</cp:lastModifiedBy>
  <cp:revision>1</cp:revision>
  <dcterms:created xsi:type="dcterms:W3CDTF">2006-08-16T00:00:00Z</dcterms:created>
  <dcterms:modified xsi:type="dcterms:W3CDTF">2021-12-05T12:28:56Z</dcterms:modified>
</cp:coreProperties>
</file>